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308" r:id="rId4"/>
    <p:sldId id="259" r:id="rId5"/>
    <p:sldId id="268" r:id="rId6"/>
    <p:sldId id="269" r:id="rId7"/>
    <p:sldId id="278" r:id="rId8"/>
    <p:sldId id="279" r:id="rId9"/>
    <p:sldId id="280" r:id="rId10"/>
    <p:sldId id="281" r:id="rId11"/>
    <p:sldId id="282" r:id="rId12"/>
    <p:sldId id="277" r:id="rId13"/>
    <p:sldId id="284" r:id="rId14"/>
    <p:sldId id="285" r:id="rId15"/>
    <p:sldId id="293" r:id="rId16"/>
    <p:sldId id="287" r:id="rId17"/>
    <p:sldId id="290" r:id="rId18"/>
    <p:sldId id="292" r:id="rId19"/>
    <p:sldId id="294" r:id="rId20"/>
    <p:sldId id="288" r:id="rId21"/>
    <p:sldId id="296" r:id="rId22"/>
    <p:sldId id="289" r:id="rId23"/>
    <p:sldId id="295" r:id="rId24"/>
    <p:sldId id="297" r:id="rId25"/>
    <p:sldId id="286" r:id="rId26"/>
    <p:sldId id="298" r:id="rId27"/>
    <p:sldId id="299" r:id="rId28"/>
    <p:sldId id="309" r:id="rId29"/>
    <p:sldId id="310" r:id="rId30"/>
    <p:sldId id="300" r:id="rId31"/>
    <p:sldId id="302" r:id="rId32"/>
    <p:sldId id="303" r:id="rId33"/>
    <p:sldId id="305" r:id="rId34"/>
    <p:sldId id="311" r:id="rId35"/>
    <p:sldId id="271" r:id="rId36"/>
    <p:sldId id="274" r:id="rId37"/>
    <p:sldId id="275" r:id="rId38"/>
    <p:sldId id="276" r:id="rId39"/>
    <p:sldId id="301" r:id="rId40"/>
    <p:sldId id="30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99" autoAdjust="0"/>
    <p:restoredTop sz="87011" autoAdjust="0"/>
  </p:normalViewPr>
  <p:slideViewPr>
    <p:cSldViewPr>
      <p:cViewPr varScale="1">
        <p:scale>
          <a:sx n="79" d="100"/>
          <a:sy n="79" d="100"/>
        </p:scale>
        <p:origin x="-11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040D-0F06-4EA9-8286-50A0C738388B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75E8-9EC7-42DF-8FCD-4AF46A0327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 cliente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NÃO É SERVIDOR AUTOMATIZADO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AVANÇAR</a:t>
            </a:r>
            <a:r>
              <a:rPr lang="pt-BR" baseline="0" smtClean="0"/>
              <a:t> PRÓXIMO COM PIADA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PERGUNTAR (QUANTOS</a:t>
            </a:r>
            <a:r>
              <a:rPr lang="pt-BR" baseline="0" dirty="0" smtClean="0"/>
              <a:t> OBRIGADOS)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 SOBRE OS PRINCÍPIOS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A75E8-9EC7-42DF-8FCD-4AF46A0327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67B2-5D5B-4B98-9300-AE70A344D18E}" type="datetimeFigureOut">
              <a:rPr lang="en-US" smtClean="0"/>
              <a:pPr/>
              <a:t>11/19/2010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8B4C-704A-4858-9FCB-F2AA474802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00400" y="5486400"/>
            <a:ext cx="569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Integração Contínua</a:t>
            </a:r>
          </a:p>
          <a:p>
            <a:pPr algn="r"/>
            <a:r>
              <a:rPr lang="pt-BR" sz="4800" b="1" dirty="0" smtClean="0">
                <a:solidFill>
                  <a:schemeClr val="bg1"/>
                </a:solidFill>
              </a:rPr>
              <a:t>Muito Além do Build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dotnetarchitects.net/themes/illacrimo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2628900" cy="609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 descr="US_Atomic_Energy_Commission_logo.jpg (692×5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n w="28575">
                  <a:noFill/>
                </a:ln>
                <a:latin typeface="+mj-lt"/>
              </a:rPr>
              <a:t>Operações Atômicas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lock.jpg (347×26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77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Checkout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Exclusivo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133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atin typeface="Cambria" pitchFamily="18" charset="0"/>
              </a:rPr>
              <a:t>Continuous Integration </a:t>
            </a:r>
            <a:r>
              <a:rPr lang="en-US" sz="2800" dirty="0" smtClean="0">
                <a:latin typeface="Cambria" pitchFamily="18" charset="0"/>
              </a:rPr>
              <a:t>is a software development </a:t>
            </a:r>
            <a:r>
              <a:rPr lang="en-US" sz="2800" b="1" dirty="0" smtClean="0">
                <a:latin typeface="Cambria" pitchFamily="18" charset="0"/>
              </a:rPr>
              <a:t>practice</a:t>
            </a:r>
            <a:r>
              <a:rPr lang="en-US" sz="2800" dirty="0" smtClean="0">
                <a:latin typeface="Cambria" pitchFamily="18" charset="0"/>
              </a:rPr>
              <a:t> where </a:t>
            </a:r>
            <a:r>
              <a:rPr lang="en-US" sz="2800" b="1" dirty="0" smtClean="0">
                <a:latin typeface="Cambria" pitchFamily="18" charset="0"/>
              </a:rPr>
              <a:t>members of a team</a:t>
            </a:r>
            <a:r>
              <a:rPr lang="en-US" sz="2800" dirty="0" smtClean="0">
                <a:latin typeface="Cambria" pitchFamily="18" charset="0"/>
              </a:rPr>
              <a:t> integrate their work frequently, usually each person integrates at least daily - leading to multiple integrations per day. Each integration is verified by an automated build (including test) to </a:t>
            </a:r>
            <a:r>
              <a:rPr lang="en-US" sz="2800" b="1" dirty="0" smtClean="0">
                <a:latin typeface="Cambria" pitchFamily="18" charset="0"/>
              </a:rPr>
              <a:t>detect integration errors as quickly as possible</a:t>
            </a:r>
            <a:r>
              <a:rPr lang="en-US" sz="2800" dirty="0" smtClean="0">
                <a:latin typeface="Cambria" pitchFamily="18" charset="0"/>
              </a:rPr>
              <a:t>.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Martin Fowler</a:t>
            </a:r>
            <a:endParaRPr lang="en-US" dirty="0" smtClean="0"/>
          </a:p>
          <a:p>
            <a:pPr algn="r"/>
            <a:r>
              <a:rPr lang="en-US" dirty="0" smtClean="0"/>
              <a:t>(http://www.martinfowler.com/articles/continuousIntegration.html)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octocat.png (480×48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04800"/>
            <a:ext cx="4572000" cy="4572000"/>
          </a:xfrm>
          <a:prstGeom prst="rect">
            <a:avLst/>
          </a:prstGeom>
          <a:noFill/>
        </p:spPr>
      </p:pic>
      <p:pic>
        <p:nvPicPr>
          <p:cNvPr id="14342" name="Picture 6" descr="yellow_submarine.png (256×256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667000"/>
            <a:ext cx="2438400" cy="2438400"/>
          </a:xfrm>
          <a:prstGeom prst="rect">
            <a:avLst/>
          </a:prstGeom>
          <a:noFill/>
        </p:spPr>
      </p:pic>
      <p:pic>
        <p:nvPicPr>
          <p:cNvPr id="19458" name="Picture 2" descr="octopus-trlogo-full.pn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"/>
            <a:ext cx="1930400" cy="144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95600" y="6019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Version Control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arl-up.png (448×33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Seja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um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Escoteiro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95" y="457200"/>
            <a:ext cx="8686202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he_Domino_Effect_by_MadameFirebird.jpg (634×448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66111" cy="6477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228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Build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Automatizado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ube_back11.gif (417×29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9" y="152400"/>
            <a:ext cx="9109671" cy="6400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336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msbuildtasks.tigris.org</a:t>
            </a:r>
          </a:p>
          <a:p>
            <a:pPr algn="ctr"/>
            <a:endParaRPr lang="pt-BR" sz="48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albacorebuild.net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133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err="1" smtClean="0">
                <a:latin typeface="Cambria" pitchFamily="18" charset="0"/>
              </a:rPr>
              <a:t>Compilou</a:t>
            </a:r>
            <a:r>
              <a:rPr lang="en-US" sz="4800" dirty="0" smtClean="0">
                <a:latin typeface="Cambria" pitchFamily="18" charset="0"/>
              </a:rPr>
              <a:t>, </a:t>
            </a:r>
          </a:p>
          <a:p>
            <a:pPr algn="r"/>
            <a:r>
              <a:rPr lang="en-US" sz="4800" b="1" dirty="0" smtClean="0">
                <a:latin typeface="Cambria" pitchFamily="18" charset="0"/>
              </a:rPr>
              <a:t>0 errors, 0 warnings, </a:t>
            </a:r>
          </a:p>
          <a:p>
            <a:pPr algn="r"/>
            <a:r>
              <a:rPr lang="en-US" sz="4800" dirty="0" err="1" smtClean="0">
                <a:latin typeface="Cambria" pitchFamily="18" charset="0"/>
              </a:rPr>
              <a:t>tá</a:t>
            </a:r>
            <a:r>
              <a:rPr lang="en-US" sz="4800" b="1" dirty="0" smtClean="0">
                <a:latin typeface="Cambria" pitchFamily="18" charset="0"/>
              </a:rPr>
              <a:t> </a:t>
            </a:r>
            <a:r>
              <a:rPr lang="en-US" sz="4800" dirty="0" err="1" smtClean="0">
                <a:latin typeface="Cambria" pitchFamily="18" charset="0"/>
              </a:rPr>
              <a:t>tudo</a:t>
            </a:r>
            <a:r>
              <a:rPr lang="en-US" sz="4800" dirty="0" smtClean="0">
                <a:latin typeface="Cambria" pitchFamily="18" charset="0"/>
              </a:rPr>
              <a:t> ok.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Lincoln Júnior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4478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 Lopes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Humano Programador</a:t>
            </a:r>
          </a:p>
          <a:p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@</a:t>
            </a:r>
            <a:r>
              <a:rPr lang="pt-BR" sz="28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28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github.com/</a:t>
            </a:r>
            <a:r>
              <a:rPr lang="pt-BR" sz="4400" dirty="0" err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juanplopes</a:t>
            </a:r>
            <a:endParaRPr lang="pt-BR" sz="4400" dirty="0" smtClean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209800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 smtClean="0">
                <a:solidFill>
                  <a:schemeClr val="bg1"/>
                </a:solidFill>
                <a:latin typeface="Cambria" pitchFamily="18" charset="0"/>
              </a:rPr>
              <a:t>I find your lack of tests disturbing.</a:t>
            </a:r>
            <a:endParaRPr lang="en-US" sz="4400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Sebastian Bergmann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nkey-on-computer.jpg (250×18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533400"/>
            <a:ext cx="5373524" cy="3962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Testando o sistema antes 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ambria" pitchFamily="18" charset="0"/>
              </a:rPr>
              <a:t>de mandar para o cliente</a:t>
            </a:r>
            <a:endParaRPr lang="en-US" sz="40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sandbox_rules2.jpg (800×5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55163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Sandbox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971800" y="1524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Litter Box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mail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AutoShape 2" descr="https://mail.google.com/mail/?ui=2&amp;ik=d6f70a751c&amp;view=att&amp;th=11c908c44a3547af&amp;attid=0.1&amp;disp=inline&amp;realattid=f_flgvp8k1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286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latin typeface="+mj-lt"/>
              </a:rPr>
              <a:t>Banco</a:t>
            </a:r>
            <a:r>
              <a:rPr lang="en-US" sz="4000" b="1" dirty="0" smtClean="0">
                <a:latin typeface="+mj-lt"/>
              </a:rPr>
              <a:t> de Dados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DAT-72-Tape-angle.gif (295×26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33400"/>
            <a:ext cx="6096000" cy="549673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71800" y="59436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 smtClean="0">
                <a:latin typeface="+mj-lt"/>
              </a:rPr>
              <a:t>Backup/Restore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lok-of-birds-v-formation.jpg (849×56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picture-16.png (535×31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72199" cy="3657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+mj-lt"/>
              </a:rPr>
              <a:t>Rails Migrations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04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.Net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Migrations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53150" cy="415290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00"/>
            <a:ext cx="9144000" cy="43434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684" name="Picture 4" descr="warning.png (1024×102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228600"/>
            <a:ext cx="5791199" cy="5791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arvin.jpg (500×37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09800" y="1524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smtClean="0">
                <a:latin typeface="+mj-lt"/>
              </a:rPr>
              <a:t>Integração Machine-friendly</a:t>
            </a:r>
            <a:endParaRPr lang="en-US" sz="40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487680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 smtClean="0">
                <a:latin typeface="+mj-lt"/>
              </a:rPr>
              <a:t>Ok, não tão </a:t>
            </a:r>
          </a:p>
          <a:p>
            <a:pPr algn="r"/>
            <a:r>
              <a:rPr lang="pt-BR" sz="3200" b="1" dirty="0" smtClean="0">
                <a:latin typeface="+mj-lt"/>
              </a:rPr>
              <a:t>friendly.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hucknorris_badass.jpg (380×28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943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Ai sim, um servidor.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E:\DCIM\Camera\2010-11-17 19.56.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:-D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DCIM\Camera\2010-11-17 20.0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+mj-lt"/>
              </a:rPr>
              <a:t>Radiators! :-(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Lagoon at night - Rio de Janeiro, Rio de Janeir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981200" y="228600"/>
            <a:ext cx="678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Nightly</a:t>
            </a:r>
            <a:r>
              <a:rPr lang="pt-BR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  <a:latin typeface="+mj-lt"/>
              </a:rPr>
              <a:t>Builds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0574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 smtClean="0">
              <a:latin typeface="Cambria" pitchFamily="18" charset="0"/>
            </a:endParaRPr>
          </a:p>
          <a:p>
            <a:pPr algn="ctr"/>
            <a:endParaRPr lang="en-US" sz="3200" dirty="0" smtClean="0">
              <a:latin typeface="Cambria" pitchFamily="18" charset="0"/>
            </a:endParaRPr>
          </a:p>
          <a:p>
            <a:pPr algn="ctr"/>
            <a:r>
              <a:rPr lang="en-US" sz="3200" dirty="0" smtClean="0">
                <a:latin typeface="Cambria" pitchFamily="18" charset="0"/>
              </a:rPr>
              <a:t>Deliver working software frequently, from a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couple of weeks to a couple of months, with a </a:t>
            </a:r>
          </a:p>
          <a:p>
            <a:pPr algn="ctr"/>
            <a:r>
              <a:rPr lang="en-US" sz="3200" dirty="0" smtClean="0">
                <a:latin typeface="Cambria" pitchFamily="18" charset="0"/>
              </a:rPr>
              <a:t>preference to the shorter timescale.</a:t>
            </a:r>
          </a:p>
          <a:p>
            <a:pPr algn="ctr"/>
            <a:endParaRPr lang="pt-BR" sz="3200" dirty="0" smtClean="0">
              <a:latin typeface="Cambria" pitchFamily="18" charset="0"/>
            </a:endParaRPr>
          </a:p>
          <a:p>
            <a:pPr algn="ctr"/>
            <a:r>
              <a:rPr lang="pt-BR" sz="3200" dirty="0" smtClean="0">
                <a:latin typeface="Cambria" pitchFamily="18" charset="0"/>
              </a:rPr>
              <a:t>(...)</a:t>
            </a:r>
            <a:endParaRPr lang="en-US" sz="3200" dirty="0">
              <a:latin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ambria" pitchFamily="18" charset="0"/>
              </a:rPr>
              <a:t>Principles behind the Agile Manifesto</a:t>
            </a:r>
            <a:endParaRPr lang="en-US" sz="2800" b="1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95409" y="3511686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ambria" pitchFamily="18" charset="0"/>
              </a:rPr>
              <a:t>couple of days</a:t>
            </a:r>
            <a:endParaRPr lang="en-US" sz="32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jpg (1280×96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743200" y="3276600"/>
            <a:ext cx="556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atin typeface="Cambria" pitchFamily="18" charset="0"/>
              </a:rPr>
              <a:t>couple of hours!</a:t>
            </a:r>
            <a:endParaRPr lang="en-US" sz="6000" dirty="0"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514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dirty="0" smtClean="0">
                <a:latin typeface="Cambria" pitchFamily="18" charset="0"/>
              </a:rPr>
              <a:t>Release Early. Release Often. </a:t>
            </a:r>
          </a:p>
          <a:p>
            <a:pPr algn="r"/>
            <a:r>
              <a:rPr lang="en-US" sz="4800" dirty="0" smtClean="0">
                <a:latin typeface="Cambria" pitchFamily="18" charset="0"/>
              </a:rPr>
              <a:t>And listen to your customers.</a:t>
            </a:r>
            <a:endParaRPr lang="en-US" sz="48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Eric S. Raymond (who credits Linus Torvalds)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-609600"/>
            <a:ext cx="2667000" cy="4324261"/>
          </a:xfrm>
          <a:prstGeom prst="rect">
            <a:avLst/>
          </a:prstGeom>
          <a:noFill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275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endParaRPr lang="en-US" sz="27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culated-robot.jpg (450×5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286250" cy="48958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45720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0" dirty="0" smtClean="0">
                <a:latin typeface="Cambria" pitchFamily="18" charset="0"/>
              </a:rPr>
              <a:t>Obrigado!</a:t>
            </a:r>
            <a:endParaRPr lang="en-US" sz="8000" dirty="0">
              <a:latin typeface="Cambr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github.com/</a:t>
            </a:r>
            <a:r>
              <a:rPr lang="en-US" sz="3200" dirty="0" err="1" smtClean="0">
                <a:solidFill>
                  <a:schemeClr val="bg1"/>
                </a:solidFill>
              </a:rPr>
              <a:t>juanplopes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4800" dirty="0" err="1" smtClean="0">
                <a:solidFill>
                  <a:schemeClr val="bg1"/>
                </a:solidFill>
              </a:rPr>
              <a:t>ci</a:t>
            </a:r>
            <a:r>
              <a:rPr lang="en-US" sz="4800" dirty="0" smtClean="0">
                <a:solidFill>
                  <a:schemeClr val="bg1"/>
                </a:solidFill>
              </a:rPr>
              <a:t>-</a:t>
            </a:r>
            <a:r>
              <a:rPr lang="en-US" sz="4800" dirty="0" err="1" smtClean="0">
                <a:solidFill>
                  <a:schemeClr val="bg1"/>
                </a:solidFill>
              </a:rPr>
              <a:t>alem</a:t>
            </a:r>
            <a:r>
              <a:rPr lang="en-US" sz="4800" dirty="0" smtClean="0">
                <a:solidFill>
                  <a:schemeClr val="bg1"/>
                </a:solidFill>
              </a:rPr>
              <a:t>-do-build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bench1.jpg (620×41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78" y="304800"/>
            <a:ext cx="9151378" cy="6096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066800"/>
            <a:ext cx="9144000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Muitas</a:t>
            </a:r>
            <a:r>
              <a:rPr lang="en-US" sz="4000" b="1" dirty="0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ln w="28575">
                  <a:noFill/>
                </a:ln>
                <a:solidFill>
                  <a:schemeClr val="bg1"/>
                </a:solidFill>
                <a:latin typeface="+mj-lt"/>
              </a:rPr>
              <a:t>Ferramentas</a:t>
            </a:r>
            <a:endParaRPr lang="en-US" sz="4000" b="1" dirty="0">
              <a:ln w="28575">
                <a:noFill/>
              </a:ln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 descr="landscape-cruise-diagram.jpg (400×28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67" y="0"/>
            <a:ext cx="9154767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ckage1.jpg (1121×75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9143999" cy="611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 err="1" smtClean="0">
                <a:ln w="28575">
                  <a:noFill/>
                </a:ln>
                <a:latin typeface="+mj-lt"/>
              </a:rPr>
              <a:t>Unidade</a:t>
            </a:r>
            <a:r>
              <a:rPr lang="en-US" sz="4000" b="1" dirty="0" smtClean="0">
                <a:ln w="28575">
                  <a:noFill/>
                </a:ln>
                <a:latin typeface="+mj-lt"/>
              </a:rPr>
              <a:t> de </a:t>
            </a:r>
            <a:r>
              <a:rPr lang="en-US" sz="4000" b="1" dirty="0" err="1" smtClean="0">
                <a:ln w="28575">
                  <a:noFill/>
                </a:ln>
                <a:latin typeface="+mj-lt"/>
              </a:rPr>
              <a:t>Trabalho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20100515-mainline.jpg (500×33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50" y="381000"/>
            <a:ext cx="915315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smtClean="0">
                <a:ln w="28575">
                  <a:noFill/>
                </a:ln>
                <a:latin typeface="+mj-lt"/>
              </a:rPr>
              <a:t>Mainline</a:t>
            </a:r>
            <a:endParaRPr lang="en-US" sz="4000" b="1" dirty="0">
              <a:ln w="28575">
                <a:noFill/>
              </a:ln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eisenberg-lg.jpg (285×346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33400"/>
            <a:ext cx="3657600" cy="4440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334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ambria" pitchFamily="18" charset="0"/>
              </a:rPr>
              <a:t>Werner Heisenberg </a:t>
            </a:r>
            <a:endParaRPr lang="en-US" sz="4800" dirty="0">
              <a:solidFill>
                <a:schemeClr val="bg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285</Words>
  <Application>Microsoft Office PowerPoint</Application>
  <PresentationFormat>On-screen Show (4:3)</PresentationFormat>
  <Paragraphs>110</Paragraphs>
  <Slides>40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JLopes</dc:creator>
  <cp:lastModifiedBy>Juan A. Lopes</cp:lastModifiedBy>
  <cp:revision>200</cp:revision>
  <dcterms:created xsi:type="dcterms:W3CDTF">2010-10-27T15:35:52Z</dcterms:created>
  <dcterms:modified xsi:type="dcterms:W3CDTF">2010-11-19T14:21:36Z</dcterms:modified>
</cp:coreProperties>
</file>